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67" r:id="rId2"/>
    <p:sldId id="272" r:id="rId3"/>
    <p:sldId id="268" r:id="rId4"/>
    <p:sldId id="257" r:id="rId5"/>
    <p:sldId id="269" r:id="rId6"/>
    <p:sldId id="270" r:id="rId7"/>
    <p:sldId id="273" r:id="rId8"/>
    <p:sldId id="263" r:id="rId9"/>
    <p:sldId id="260" r:id="rId10"/>
    <p:sldId id="271" r:id="rId11"/>
  </p:sldIdLst>
  <p:sldSz cx="24384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it Goldenberg" initials="AG" lastIdx="10" clrIdx="0">
    <p:extLst>
      <p:ext uri="{19B8F6BF-5375-455C-9EA6-DF929625EA0E}">
        <p15:presenceInfo xmlns:p15="http://schemas.microsoft.com/office/powerpoint/2012/main" userId="59a5c251c9407b2b" providerId="Windows Live"/>
      </p:ext>
    </p:extLst>
  </p:cmAuthor>
  <p:cmAuthor id="2" name="yiyue cao" initials="yc" lastIdx="1" clrIdx="1">
    <p:extLst>
      <p:ext uri="{19B8F6BF-5375-455C-9EA6-DF929625EA0E}">
        <p15:presenceInfo xmlns:p15="http://schemas.microsoft.com/office/powerpoint/2012/main" userId="bf36342c480fb9f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AAAAA"/>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9678"/>
    <p:restoredTop sz="94666"/>
  </p:normalViewPr>
  <p:slideViewPr>
    <p:cSldViewPr snapToGrid="0" snapToObjects="1">
      <p:cViewPr varScale="1">
        <p:scale>
          <a:sx n="32" d="100"/>
          <a:sy n="32" d="100"/>
        </p:scale>
        <p:origin x="11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946601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3475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228617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697343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2BE98DE-5B02-5640-B1FB-9B77D9687ABA}" type="datetimeFigureOut">
              <a:rPr lang="en-US" smtClean="0"/>
              <a:t>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30313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BE98DE-5B02-5640-B1FB-9B77D9687ABA}" type="datetimeFigureOut">
              <a:rPr lang="en-US" smtClean="0"/>
              <a:t>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641675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BE98DE-5B02-5640-B1FB-9B77D9687ABA}" type="datetimeFigureOut">
              <a:rPr lang="en-US" smtClean="0"/>
              <a:t>2/4/2019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009075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BE98DE-5B02-5640-B1FB-9B77D9687ABA}" type="datetimeFigureOut">
              <a:rPr lang="en-US" smtClean="0"/>
              <a:t>2/4/2019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61366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BE98DE-5B02-5640-B1FB-9B77D9687ABA}" type="datetimeFigureOut">
              <a:rPr lang="en-US" smtClean="0"/>
              <a:t>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270679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181135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734466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b="0" i="0">
                <a:solidFill>
                  <a:schemeClr val="tx1">
                    <a:tint val="75000"/>
                  </a:schemeClr>
                </a:solidFill>
                <a:latin typeface="Arial" panose="020B0604020202020204" pitchFamily="34" charset="0"/>
              </a:defRPr>
            </a:lvl1pPr>
          </a:lstStyle>
          <a:p>
            <a:fld id="{22BE98DE-5B02-5640-B1FB-9B77D9687ABA}" type="datetimeFigureOut">
              <a:rPr lang="en-US" smtClean="0"/>
              <a:pPr/>
              <a:t>2/4/2019</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b="0" i="0">
                <a:solidFill>
                  <a:schemeClr val="tx1">
                    <a:tint val="75000"/>
                  </a:schemeClr>
                </a:solidFill>
                <a:latin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b="0" i="0">
                <a:solidFill>
                  <a:schemeClr val="tx1">
                    <a:tint val="75000"/>
                  </a:schemeClr>
                </a:solidFill>
                <a:latin typeface="Arial" panose="020B0604020202020204" pitchFamily="34" charset="0"/>
              </a:defRPr>
            </a:lvl1pPr>
          </a:lstStyle>
          <a:p>
            <a:fld id="{230F6961-B1E4-9744-9750-1974B49ABF49}" type="slidenum">
              <a:rPr lang="en-US" smtClean="0"/>
              <a:pPr/>
              <a:t>‹#›</a:t>
            </a:fld>
            <a:endParaRPr lang="en-US" dirty="0"/>
          </a:p>
        </p:txBody>
      </p:sp>
    </p:spTree>
    <p:extLst>
      <p:ext uri="{BB962C8B-B14F-4D97-AF65-F5344CB8AC3E}">
        <p14:creationId xmlns:p14="http://schemas.microsoft.com/office/powerpoint/2010/main" val="6969482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828800" rtl="0" eaLnBrk="1" latinLnBrk="0" hangingPunct="1">
        <a:lnSpc>
          <a:spcPct val="90000"/>
        </a:lnSpc>
        <a:spcBef>
          <a:spcPct val="0"/>
        </a:spcBef>
        <a:buNone/>
        <a:defRPr sz="8800" b="0" i="0" kern="1200">
          <a:solidFill>
            <a:schemeClr val="tx1"/>
          </a:solidFill>
          <a:latin typeface="Arial" panose="020B0604020202020204" pitchFamily="34" charset="0"/>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b="0" i="0" kern="1200">
          <a:solidFill>
            <a:schemeClr val="tx1"/>
          </a:solidFill>
          <a:latin typeface="Arial" panose="020B0604020202020204" pitchFamily="34" charset="0"/>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b="0" i="0" kern="1200">
          <a:solidFill>
            <a:schemeClr val="tx1"/>
          </a:solidFill>
          <a:latin typeface="Arial" panose="020B0604020202020204" pitchFamily="34" charset="0"/>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b="0" i="0" kern="1200">
          <a:solidFill>
            <a:schemeClr val="tx1"/>
          </a:solidFill>
          <a:latin typeface="Arial" panose="020B0604020202020204" pitchFamily="34" charset="0"/>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298174" y="-1562563"/>
            <a:ext cx="22860000" cy="14745163"/>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20000"/>
              </a:lnSpc>
            </a:pPr>
            <a:endParaRPr lang="en-US" sz="4500" dirty="0">
              <a:latin typeface="Arial" panose="020B0604020202020204" pitchFamily="34" charset="0"/>
              <a:ea typeface="+mj-ea"/>
              <a:cs typeface="+mj-cs"/>
            </a:endParaRPr>
          </a:p>
          <a:p>
            <a:pPr>
              <a:lnSpc>
                <a:spcPct val="120000"/>
              </a:lnSpc>
            </a:pPr>
            <a:endParaRPr lang="en-US" sz="4500" dirty="0">
              <a:latin typeface="Arial" panose="020B0604020202020204" pitchFamily="34" charset="0"/>
              <a:ea typeface="+mj-ea"/>
              <a:cs typeface="+mj-cs"/>
            </a:endParaRPr>
          </a:p>
          <a:p>
            <a:pPr>
              <a:lnSpc>
                <a:spcPct val="120000"/>
              </a:lnSpc>
            </a:pPr>
            <a:r>
              <a:rPr lang="en-US" sz="4500" dirty="0">
                <a:latin typeface="Arial" panose="020B0604020202020204" pitchFamily="34" charset="0"/>
                <a:ea typeface="+mj-ea"/>
                <a:cs typeface="+mj-cs"/>
              </a:rPr>
              <a:t>In order to participate in the study you must first complete a short sorting process.</a:t>
            </a:r>
            <a:br>
              <a:rPr lang="en-US" sz="4500" dirty="0">
                <a:latin typeface="Arial" panose="020B0604020202020204" pitchFamily="34" charset="0"/>
                <a:ea typeface="+mj-ea"/>
                <a:cs typeface="+mj-cs"/>
              </a:rPr>
            </a:br>
            <a:br>
              <a:rPr lang="en-US" sz="4500" dirty="0">
                <a:latin typeface="Arial" panose="020B0604020202020204" pitchFamily="34" charset="0"/>
                <a:ea typeface="+mj-ea"/>
                <a:cs typeface="+mj-cs"/>
              </a:rPr>
            </a:br>
            <a:r>
              <a:rPr lang="en-US" sz="4500" dirty="0">
                <a:latin typeface="Arial" panose="020B0604020202020204" pitchFamily="34" charset="0"/>
                <a:ea typeface="+mj-ea"/>
                <a:cs typeface="+mj-cs"/>
              </a:rPr>
              <a:t>You will now be presented with several questions in which you will need to mark your preferences. According to these preferences, you will be assigned to one of two groups: we will refer to these groups as YOUR GROUP  and the OTHER GROUP.</a:t>
            </a:r>
            <a:br>
              <a:rPr lang="en-US" sz="4500" dirty="0">
                <a:latin typeface="Arial" panose="020B0604020202020204" pitchFamily="34" charset="0"/>
                <a:ea typeface="+mj-ea"/>
                <a:cs typeface="+mj-cs"/>
              </a:rPr>
            </a:br>
            <a:r>
              <a:rPr lang="en-US" sz="4500" dirty="0">
                <a:latin typeface="Arial" panose="020B0604020202020204" pitchFamily="34" charset="0"/>
                <a:ea typeface="+mj-ea"/>
                <a:cs typeface="+mj-cs"/>
              </a:rPr>
              <a:t> </a:t>
            </a:r>
          </a:p>
          <a:p>
            <a:pPr>
              <a:lnSpc>
                <a:spcPct val="120000"/>
              </a:lnSpc>
            </a:pPr>
            <a:r>
              <a:rPr lang="en-US" sz="4500" dirty="0">
                <a:latin typeface="Arial" panose="020B0604020202020204" pitchFamily="34" charset="0"/>
                <a:ea typeface="+mj-ea"/>
                <a:cs typeface="+mj-cs"/>
              </a:rPr>
              <a:t>Previous studies show that there is a 50%-50% divide based on these preferences. </a:t>
            </a:r>
          </a:p>
          <a:p>
            <a:endParaRPr lang="en-US" altLang="zh-CN" sz="4500" dirty="0">
              <a:latin typeface="Arial" panose="020B0604020202020204" pitchFamily="34" charset="0"/>
            </a:endParaRPr>
          </a:p>
        </p:txBody>
      </p:sp>
    </p:spTree>
    <p:extLst>
      <p:ext uri="{BB962C8B-B14F-4D97-AF65-F5344CB8AC3E}">
        <p14:creationId xmlns:p14="http://schemas.microsoft.com/office/powerpoint/2010/main" val="2486180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0" y="1186012"/>
            <a:ext cx="24325224" cy="10911515"/>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gn="ctr"/>
            <a:r>
              <a:rPr lang="en-US" sz="7000" dirty="0">
                <a:latin typeface="Arial" panose="020B0604020202020204" pitchFamily="34" charset="0"/>
                <a:cs typeface="Arial" panose="020B0604020202020204" pitchFamily="34" charset="0"/>
              </a:rPr>
              <a:t>You've completed the task.</a:t>
            </a:r>
          </a:p>
          <a:p>
            <a:pPr algn="ctr"/>
            <a:endParaRPr lang="en-US" sz="7000" dirty="0">
              <a:latin typeface="Arial" panose="020B0604020202020204" pitchFamily="34" charset="0"/>
              <a:cs typeface="Arial" panose="020B0604020202020204" pitchFamily="34" charset="0"/>
            </a:endParaRPr>
          </a:p>
          <a:p>
            <a:pPr algn="ctr"/>
            <a:r>
              <a:rPr lang="en-US" sz="7000" dirty="0">
                <a:latin typeface="Arial" panose="020B0604020202020204" pitchFamily="34" charset="0"/>
                <a:cs typeface="Arial" panose="020B0604020202020204" pitchFamily="34" charset="0"/>
              </a:rPr>
              <a:t>Thank you for your participation</a:t>
            </a:r>
            <a:r>
              <a:rPr lang="en-US" altLang="zh-CN" sz="7000" dirty="0">
                <a:latin typeface="Arial" panose="020B0604020202020204" pitchFamily="34" charset="0"/>
                <a:cs typeface="Arial" panose="020B0604020202020204" pitchFamily="34" charset="0"/>
              </a:rPr>
              <a:t>.</a:t>
            </a:r>
            <a:endParaRPr lang="en-US" sz="7000" dirty="0">
              <a:latin typeface="Arial" panose="020B0604020202020204" pitchFamily="34" charset="0"/>
              <a:cs typeface="Arial" panose="020B0604020202020204" pitchFamily="34" charset="0"/>
            </a:endParaRPr>
          </a:p>
          <a:p>
            <a:pPr algn="ctr"/>
            <a:endParaRPr lang="en-US" sz="7000" dirty="0">
              <a:latin typeface="Arial" panose="020B0604020202020204" pitchFamily="34" charset="0"/>
              <a:cs typeface="Arial" panose="020B0604020202020204" pitchFamily="34" charset="0"/>
            </a:endParaRPr>
          </a:p>
          <a:p>
            <a:pPr algn="ctr"/>
            <a:endParaRPr lang="en-US" sz="7000" dirty="0">
              <a:latin typeface="Arial" panose="020B0604020202020204" pitchFamily="34" charset="0"/>
              <a:cs typeface="Arial" panose="020B0604020202020204" pitchFamily="34" charset="0"/>
            </a:endParaRPr>
          </a:p>
          <a:p>
            <a:pPr algn="ctr"/>
            <a:r>
              <a:rPr lang="en-US" sz="7000" dirty="0">
                <a:latin typeface="Arial" panose="020B0604020202020204" pitchFamily="34" charset="0"/>
                <a:cs typeface="Arial" panose="020B0604020202020204" pitchFamily="34" charset="0"/>
              </a:rPr>
              <a:t>The next section is a short </a:t>
            </a:r>
            <a:r>
              <a:rPr lang="en-US" sz="7000" dirty="0">
                <a:latin typeface="Arial" panose="020B0604020202020204" pitchFamily="34" charset="0"/>
                <a:ea typeface="+mj-ea"/>
                <a:cs typeface="+mj-cs"/>
              </a:rPr>
              <a:t>survey </a:t>
            </a:r>
          </a:p>
          <a:p>
            <a:pPr algn="ctr"/>
            <a:r>
              <a:rPr lang="en-US" sz="7000" dirty="0">
                <a:latin typeface="Arial" panose="020B0604020202020204" pitchFamily="34" charset="0"/>
                <a:ea typeface="+mj-ea"/>
                <a:cs typeface="+mj-cs"/>
              </a:rPr>
              <a:t>(up to 5 min). </a:t>
            </a:r>
          </a:p>
        </p:txBody>
      </p:sp>
    </p:spTree>
    <p:extLst>
      <p:ext uri="{BB962C8B-B14F-4D97-AF65-F5344CB8AC3E}">
        <p14:creationId xmlns:p14="http://schemas.microsoft.com/office/powerpoint/2010/main" val="3300813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548640" y="479662"/>
            <a:ext cx="24923931" cy="1355136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6000" dirty="0">
                <a:latin typeface="Arial" panose="020B0604020202020204" pitchFamily="34" charset="0"/>
                <a:cs typeface="Arial" panose="020B0604020202020204" pitchFamily="34" charset="0"/>
              </a:rPr>
              <a:t>You have been assigned to one of the groups. </a:t>
            </a:r>
          </a:p>
          <a:p>
            <a:pPr>
              <a:lnSpc>
                <a:spcPct val="100000"/>
              </a:lnSpc>
            </a:pPr>
            <a:endParaRPr lang="en-US" sz="6000" dirty="0">
              <a:latin typeface="Arial" panose="020B0604020202020204" pitchFamily="34" charset="0"/>
              <a:cs typeface="Arial" panose="020B0604020202020204" pitchFamily="34" charset="0"/>
            </a:endParaRPr>
          </a:p>
          <a:p>
            <a:pPr>
              <a:lnSpc>
                <a:spcPct val="100000"/>
              </a:lnSpc>
            </a:pPr>
            <a:r>
              <a:rPr lang="en-US" sz="6000" dirty="0">
                <a:latin typeface="Arial" panose="020B0604020202020204" pitchFamily="34" charset="0"/>
                <a:cs typeface="Arial" panose="020B0604020202020204" pitchFamily="34" charset="0"/>
              </a:rPr>
              <a:t>We will refer to these groups as </a:t>
            </a:r>
          </a:p>
          <a:p>
            <a:pPr>
              <a:lnSpc>
                <a:spcPct val="100000"/>
              </a:lnSpc>
            </a:pPr>
            <a:r>
              <a:rPr lang="en-US" sz="6000" b="1" dirty="0">
                <a:latin typeface="Arial" panose="020B0604020202020204" pitchFamily="34" charset="0"/>
                <a:cs typeface="Arial" panose="020B0604020202020204" pitchFamily="34" charset="0"/>
              </a:rPr>
              <a:t>YOUR GROUP </a:t>
            </a:r>
            <a:r>
              <a:rPr lang="en-US" sz="6000" dirty="0">
                <a:latin typeface="Arial" panose="020B0604020202020204" pitchFamily="34" charset="0"/>
                <a:cs typeface="Arial" panose="020B0604020202020204" pitchFamily="34" charset="0"/>
              </a:rPr>
              <a:t>and </a:t>
            </a:r>
            <a:r>
              <a:rPr lang="en-US" sz="6000" b="1" dirty="0">
                <a:latin typeface="Arial" panose="020B0604020202020204" pitchFamily="34" charset="0"/>
                <a:cs typeface="Arial" panose="020B0604020202020204" pitchFamily="34" charset="0"/>
              </a:rPr>
              <a:t>THE OTHER GROUP</a:t>
            </a:r>
            <a:r>
              <a:rPr lang="en-US" sz="6000" dirty="0">
                <a:latin typeface="Arial" panose="020B0604020202020204" pitchFamily="34" charset="0"/>
                <a:cs typeface="Arial" panose="020B0604020202020204" pitchFamily="34" charset="0"/>
              </a:rPr>
              <a:t> </a:t>
            </a:r>
          </a:p>
          <a:p>
            <a:pPr>
              <a:lnSpc>
                <a:spcPct val="100000"/>
              </a:lnSpc>
            </a:pPr>
            <a:r>
              <a:rPr lang="en-US" sz="6000" dirty="0">
                <a:latin typeface="Arial" panose="020B0604020202020204" pitchFamily="34" charset="0"/>
                <a:cs typeface="Arial" panose="020B0604020202020204" pitchFamily="34" charset="0"/>
              </a:rPr>
              <a:t> </a:t>
            </a:r>
          </a:p>
          <a:p>
            <a:pPr>
              <a:lnSpc>
                <a:spcPct val="100000"/>
              </a:lnSpc>
            </a:pPr>
            <a:r>
              <a:rPr lang="en-US" sz="6000" dirty="0">
                <a:latin typeface="Arial" panose="020B0604020202020204" pitchFamily="34" charset="0"/>
                <a:cs typeface="Arial" panose="020B0604020202020204" pitchFamily="34" charset="0"/>
              </a:rPr>
              <a:t>Next is the explanation of the actual study.</a:t>
            </a:r>
          </a:p>
        </p:txBody>
      </p:sp>
    </p:spTree>
    <p:extLst>
      <p:ext uri="{BB962C8B-B14F-4D97-AF65-F5344CB8AC3E}">
        <p14:creationId xmlns:p14="http://schemas.microsoft.com/office/powerpoint/2010/main" val="1292789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40765" y="3795447"/>
            <a:ext cx="24465530" cy="766916"/>
          </a:xfrm>
        </p:spPr>
        <p:txBody>
          <a:bodyPr>
            <a:noAutofit/>
          </a:bodyPr>
          <a:lstStyle/>
          <a:p>
            <a:pPr algn="l"/>
            <a:r>
              <a:rPr lang="en-US" sz="6000" dirty="0"/>
              <a:t>In this study you will first observe a picture on a scree. The pictures will be more emotional than the picture below which is used for training purposes. The picture will appear on the screen for 5 seconds. </a:t>
            </a:r>
            <a:br>
              <a:rPr lang="en-US" sz="6000" dirty="0"/>
            </a:br>
            <a:endParaRPr lang="en-US" sz="6000" dirty="0"/>
          </a:p>
        </p:txBody>
      </p:sp>
      <p:pic>
        <p:nvPicPr>
          <p:cNvPr id="4" name="Picture 3">
            <a:extLst>
              <a:ext uri="{FF2B5EF4-FFF2-40B4-BE49-F238E27FC236}">
                <a16:creationId xmlns:a16="http://schemas.microsoft.com/office/drawing/2014/main" id="{571567CA-0629-D948-BA76-0E12A2B08529}"/>
              </a:ext>
            </a:extLst>
          </p:cNvPr>
          <p:cNvPicPr>
            <a:picLocks noChangeAspect="1"/>
          </p:cNvPicPr>
          <p:nvPr/>
        </p:nvPicPr>
        <p:blipFill>
          <a:blip r:embed="rId2"/>
          <a:stretch>
            <a:fillRect/>
          </a:stretch>
        </p:blipFill>
        <p:spPr>
          <a:xfrm>
            <a:off x="5507180" y="4140484"/>
            <a:ext cx="12737523" cy="9575515"/>
          </a:xfrm>
          <a:prstGeom prst="rect">
            <a:avLst/>
          </a:prstGeom>
        </p:spPr>
      </p:pic>
    </p:spTree>
    <p:extLst>
      <p:ext uri="{BB962C8B-B14F-4D97-AF65-F5344CB8AC3E}">
        <p14:creationId xmlns:p14="http://schemas.microsoft.com/office/powerpoint/2010/main" val="2215609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341984" y="5608890"/>
            <a:ext cx="24042016" cy="1783502"/>
          </a:xfrm>
        </p:spPr>
        <p:txBody>
          <a:bodyPr>
            <a:noAutofit/>
          </a:bodyPr>
          <a:lstStyle/>
          <a:p>
            <a:pPr algn="l">
              <a:lnSpc>
                <a:spcPts val="6320"/>
              </a:lnSpc>
            </a:pPr>
            <a:br>
              <a:rPr lang="en-US" altLang="zh-CN" sz="5000" dirty="0">
                <a:cs typeface="Arial" panose="020B0604020202020204" pitchFamily="34" charset="0"/>
              </a:rPr>
            </a:br>
            <a:br>
              <a:rPr lang="en-US" altLang="zh-CN" sz="5000" dirty="0">
                <a:cs typeface="Arial" panose="020B0604020202020204" pitchFamily="34" charset="0"/>
              </a:rPr>
            </a:br>
            <a:r>
              <a:rPr lang="en-US" sz="5000" dirty="0">
                <a:cs typeface="Arial" panose="020B0604020202020204" pitchFamily="34" charset="0"/>
              </a:rPr>
              <a:t>​Following the </a:t>
            </a:r>
            <a:r>
              <a:rPr lang="en-US" altLang="zh-CN" sz="5000" dirty="0">
                <a:cs typeface="Arial" panose="020B0604020202020204" pitchFamily="34" charset="0"/>
              </a:rPr>
              <a:t>picture</a:t>
            </a:r>
            <a:r>
              <a:rPr lang="en-US" sz="5000" dirty="0">
                <a:cs typeface="Arial" panose="020B0604020202020204" pitchFamily="34" charset="0"/>
              </a:rPr>
              <a:t>,  a </a:t>
            </a:r>
            <a:r>
              <a:rPr lang="en-US" altLang="zh-CN" sz="5000" dirty="0">
                <a:cs typeface="Arial" panose="020B0604020202020204" pitchFamily="34" charset="0"/>
              </a:rPr>
              <a:t>scale</a:t>
            </a:r>
            <a:r>
              <a:rPr lang="en-US" sz="5000" dirty="0">
                <a:cs typeface="Arial" panose="020B0604020202020204" pitchFamily="34" charset="0"/>
              </a:rPr>
              <a:t> will appear in the middle of the screen.  </a:t>
            </a:r>
            <a:br>
              <a:rPr lang="en-US" sz="5000" dirty="0">
                <a:cs typeface="Arial" panose="020B0604020202020204" pitchFamily="34" charset="0"/>
              </a:rPr>
            </a:br>
            <a:br>
              <a:rPr lang="en-US" sz="5000" dirty="0">
                <a:cs typeface="Arial" panose="020B0604020202020204" pitchFamily="34" charset="0"/>
              </a:rPr>
            </a:br>
            <a:r>
              <a:rPr lang="en-US" sz="5000" dirty="0">
                <a:cs typeface="Arial" panose="020B0604020202020204" pitchFamily="34" charset="0"/>
              </a:rPr>
              <a:t>By </a:t>
            </a:r>
            <a:r>
              <a:rPr lang="en-US" altLang="zh-CN" sz="5000" dirty="0">
                <a:cs typeface="Arial" panose="020B0604020202020204" pitchFamily="34" charset="0"/>
              </a:rPr>
              <a:t>moving the scale</a:t>
            </a:r>
            <a:r>
              <a:rPr lang="en-US" sz="5000" dirty="0">
                <a:cs typeface="Arial" panose="020B0604020202020204" pitchFamily="34" charset="0"/>
              </a:rPr>
              <a:t>, </a:t>
            </a:r>
            <a:r>
              <a:rPr lang="en-US" sz="5000" b="1" dirty="0">
                <a:cs typeface="Arial" panose="020B0604020202020204" pitchFamily="34" charset="0"/>
              </a:rPr>
              <a:t>you are </a:t>
            </a:r>
            <a:r>
              <a:rPr lang="en-US" altLang="zh-CN" sz="5000" b="1" dirty="0">
                <a:cs typeface="Arial" panose="020B0604020202020204" pitchFamily="34" charset="0"/>
              </a:rPr>
              <a:t>asked</a:t>
            </a:r>
            <a:r>
              <a:rPr lang="zh-CN" altLang="en-US" sz="5000" b="1" dirty="0">
                <a:cs typeface="Arial" panose="020B0604020202020204" pitchFamily="34" charset="0"/>
              </a:rPr>
              <a:t> </a:t>
            </a:r>
            <a:r>
              <a:rPr lang="en-US" altLang="zh-CN" sz="5000" b="1" dirty="0">
                <a:cs typeface="Arial" panose="020B0604020202020204" pitchFamily="34" charset="0"/>
              </a:rPr>
              <a:t>to</a:t>
            </a:r>
            <a:r>
              <a:rPr lang="zh-CN" altLang="en-US" sz="5000" b="1" dirty="0">
                <a:cs typeface="Arial" panose="020B0604020202020204" pitchFamily="34" charset="0"/>
              </a:rPr>
              <a:t> </a:t>
            </a:r>
            <a:r>
              <a:rPr lang="en-US" altLang="zh-CN" sz="5000" b="1" dirty="0">
                <a:cs typeface="Arial" panose="020B0604020202020204" pitchFamily="34" charset="0"/>
              </a:rPr>
              <a:t>r</a:t>
            </a:r>
            <a:r>
              <a:rPr lang="en-US" sz="5000" b="1" dirty="0">
                <a:cs typeface="Arial" panose="020B0604020202020204" pitchFamily="34" charset="0"/>
              </a:rPr>
              <a:t>ate your emotional response to the picture you just saw. </a:t>
            </a:r>
            <a:r>
              <a:rPr lang="en-US" sz="5000" dirty="0">
                <a:cs typeface="Arial" panose="020B0604020202020204" pitchFamily="34" charset="0"/>
              </a:rPr>
              <a:t>The left side representing not emotions at all, and the right side representing a lot of negative emotion</a:t>
            </a:r>
            <a:br>
              <a:rPr lang="en-US" sz="5000" b="1" dirty="0">
                <a:cs typeface="Arial" panose="020B0604020202020204" pitchFamily="34" charset="0"/>
              </a:rPr>
            </a:br>
            <a:br>
              <a:rPr lang="en-US" sz="5000" b="1" dirty="0">
                <a:cs typeface="Arial" panose="020B0604020202020204" pitchFamily="34" charset="0"/>
              </a:rPr>
            </a:br>
            <a:r>
              <a:rPr lang="en-US" sz="5000" dirty="0">
                <a:cs typeface="Arial" panose="020B0604020202020204" pitchFamily="34" charset="0"/>
              </a:rPr>
              <a:t>In order to rate your emotional response you need to move the scale and click on it. Once you </a:t>
            </a:r>
            <a:r>
              <a:rPr lang="en-US" altLang="zh-CN" sz="5000" dirty="0">
                <a:cs typeface="Arial" panose="020B0604020202020204" pitchFamily="34" charset="0"/>
              </a:rPr>
              <a:t>click</a:t>
            </a:r>
            <a:r>
              <a:rPr lang="zh-CN" altLang="en-US" sz="5000" dirty="0">
                <a:cs typeface="Arial" panose="020B0604020202020204" pitchFamily="34" charset="0"/>
              </a:rPr>
              <a:t> </a:t>
            </a:r>
            <a:r>
              <a:rPr lang="en-US" altLang="zh-CN" sz="5000" dirty="0">
                <a:cs typeface="Arial" panose="020B0604020202020204" pitchFamily="34" charset="0"/>
              </a:rPr>
              <a:t>on the</a:t>
            </a:r>
            <a:r>
              <a:rPr lang="zh-CN" altLang="en-US" sz="5000" dirty="0">
                <a:cs typeface="Arial" panose="020B0604020202020204" pitchFamily="34" charset="0"/>
              </a:rPr>
              <a:t> </a:t>
            </a:r>
            <a:r>
              <a:rPr lang="en-US" altLang="zh-CN" sz="5000" dirty="0">
                <a:cs typeface="Arial" panose="020B0604020202020204" pitchFamily="34" charset="0"/>
              </a:rPr>
              <a:t>scale,</a:t>
            </a:r>
            <a:r>
              <a:rPr lang="zh-CN" altLang="en-US" sz="5000" dirty="0">
                <a:cs typeface="Arial" panose="020B0604020202020204" pitchFamily="34" charset="0"/>
              </a:rPr>
              <a:t> </a:t>
            </a:r>
            <a:r>
              <a:rPr lang="en-US" altLang="zh-CN" sz="5000" dirty="0">
                <a:cs typeface="Arial" panose="020B0604020202020204" pitchFamily="34" charset="0"/>
              </a:rPr>
              <a:t>it</a:t>
            </a:r>
            <a:r>
              <a:rPr lang="zh-CN" altLang="en-US" sz="5000" dirty="0">
                <a:cs typeface="Arial" panose="020B0604020202020204" pitchFamily="34" charset="0"/>
              </a:rPr>
              <a:t> </a:t>
            </a:r>
            <a:r>
              <a:rPr lang="en-US" altLang="zh-CN" sz="5000" dirty="0">
                <a:cs typeface="Arial" panose="020B0604020202020204" pitchFamily="34" charset="0"/>
              </a:rPr>
              <a:t>will</a:t>
            </a:r>
            <a:r>
              <a:rPr lang="zh-CN" altLang="en-US" sz="5000" dirty="0">
                <a:cs typeface="Arial" panose="020B0604020202020204" pitchFamily="34" charset="0"/>
              </a:rPr>
              <a:t> </a:t>
            </a:r>
            <a:r>
              <a:rPr lang="en-US" altLang="zh-CN" sz="5000" dirty="0">
                <a:cs typeface="Arial" panose="020B0604020202020204" pitchFamily="34" charset="0"/>
              </a:rPr>
              <a:t>move to</a:t>
            </a:r>
            <a:r>
              <a:rPr lang="zh-CN" altLang="en-US" sz="5000" dirty="0">
                <a:cs typeface="Arial" panose="020B0604020202020204" pitchFamily="34" charset="0"/>
              </a:rPr>
              <a:t> </a:t>
            </a:r>
            <a:r>
              <a:rPr lang="en-US" altLang="zh-CN" sz="5000" dirty="0">
                <a:cs typeface="Arial" panose="020B0604020202020204" pitchFamily="34" charset="0"/>
              </a:rPr>
              <a:t>the</a:t>
            </a:r>
            <a:r>
              <a:rPr lang="zh-CN" altLang="en-US" sz="5000" dirty="0">
                <a:cs typeface="Arial" panose="020B0604020202020204" pitchFamily="34" charset="0"/>
              </a:rPr>
              <a:t> </a:t>
            </a:r>
            <a:r>
              <a:rPr lang="en-US" altLang="zh-CN" sz="5000" dirty="0">
                <a:cs typeface="Arial" panose="020B0604020202020204" pitchFamily="34" charset="0"/>
              </a:rPr>
              <a:t>next</a:t>
            </a:r>
            <a:r>
              <a:rPr lang="zh-CN" altLang="en-US" sz="5000" dirty="0">
                <a:cs typeface="Arial" panose="020B0604020202020204" pitchFamily="34" charset="0"/>
              </a:rPr>
              <a:t> </a:t>
            </a:r>
            <a:r>
              <a:rPr lang="en-US" altLang="zh-CN" sz="5000" dirty="0">
                <a:cs typeface="Arial" panose="020B0604020202020204" pitchFamily="34" charset="0"/>
              </a:rPr>
              <a:t>page.</a:t>
            </a:r>
            <a:endParaRPr lang="en-US" sz="5000" dirty="0">
              <a:cs typeface="Arial" panose="020B0604020202020204" pitchFamily="34" charset="0"/>
            </a:endParaRPr>
          </a:p>
        </p:txBody>
      </p:sp>
      <p:pic>
        <p:nvPicPr>
          <p:cNvPr id="6" name="Picture 5">
            <a:extLst>
              <a:ext uri="{FF2B5EF4-FFF2-40B4-BE49-F238E27FC236}">
                <a16:creationId xmlns:a16="http://schemas.microsoft.com/office/drawing/2014/main" id="{5555B235-19A2-444B-9BB9-CBCBD52F0150}"/>
              </a:ext>
            </a:extLst>
          </p:cNvPr>
          <p:cNvPicPr>
            <a:picLocks noChangeAspect="1"/>
          </p:cNvPicPr>
          <p:nvPr/>
        </p:nvPicPr>
        <p:blipFill>
          <a:blip r:embed="rId2"/>
          <a:stretch>
            <a:fillRect/>
          </a:stretch>
        </p:blipFill>
        <p:spPr>
          <a:xfrm>
            <a:off x="341984" y="7392392"/>
            <a:ext cx="23549079" cy="6206346"/>
          </a:xfrm>
          <a:prstGeom prst="rect">
            <a:avLst/>
          </a:prstGeom>
        </p:spPr>
      </p:pic>
    </p:spTree>
    <p:extLst>
      <p:ext uri="{BB962C8B-B14F-4D97-AF65-F5344CB8AC3E}">
        <p14:creationId xmlns:p14="http://schemas.microsoft.com/office/powerpoint/2010/main" val="1787496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C1207DB-B1B9-2640-A8F7-AF32188774C8}"/>
              </a:ext>
            </a:extLst>
          </p:cNvPr>
          <p:cNvSpPr txBox="1">
            <a:spLocks/>
          </p:cNvSpPr>
          <p:nvPr/>
        </p:nvSpPr>
        <p:spPr>
          <a:xfrm>
            <a:off x="0" y="3295123"/>
            <a:ext cx="24664685" cy="1783502"/>
          </a:xfrm>
          <a:prstGeom prst="rect">
            <a:avLst/>
          </a:prstGeom>
        </p:spPr>
        <p:txBody>
          <a:bodyPr vert="horz" lIns="182856" tIns="91428" rIns="182856" bIns="91428"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en-US" altLang="zh-CN" dirty="0">
                <a:latin typeface="Arial" panose="020B0604020202020204" pitchFamily="34" charset="0"/>
                <a:cs typeface="Arial" panose="020B0604020202020204" pitchFamily="34" charset="0"/>
              </a:rPr>
            </a:br>
            <a:r>
              <a:rPr lang="en-US" altLang="zh-CN" dirty="0">
                <a:latin typeface="Arial" panose="020B0604020202020204" pitchFamily="34" charset="0"/>
                <a:cs typeface="Arial" panose="020B0604020202020204" pitchFamily="34" charset="0"/>
              </a:rPr>
              <a:t>Remember, the goal here is to click one point on the scale that reflects YOUR EMOTIONAL RESPONSE to the picture you just saw.</a:t>
            </a:r>
          </a:p>
        </p:txBody>
      </p:sp>
      <p:pic>
        <p:nvPicPr>
          <p:cNvPr id="5" name="Picture 4">
            <a:extLst>
              <a:ext uri="{FF2B5EF4-FFF2-40B4-BE49-F238E27FC236}">
                <a16:creationId xmlns:a16="http://schemas.microsoft.com/office/drawing/2014/main" id="{8E669995-F6CA-CF4F-8C6F-8D17FDA1F717}"/>
              </a:ext>
            </a:extLst>
          </p:cNvPr>
          <p:cNvPicPr>
            <a:picLocks noChangeAspect="1"/>
          </p:cNvPicPr>
          <p:nvPr/>
        </p:nvPicPr>
        <p:blipFill>
          <a:blip r:embed="rId2"/>
          <a:stretch>
            <a:fillRect/>
          </a:stretch>
        </p:blipFill>
        <p:spPr>
          <a:xfrm>
            <a:off x="417460" y="5534203"/>
            <a:ext cx="23549079" cy="6206346"/>
          </a:xfrm>
          <a:prstGeom prst="rect">
            <a:avLst/>
          </a:prstGeom>
        </p:spPr>
      </p:pic>
    </p:spTree>
    <p:extLst>
      <p:ext uri="{BB962C8B-B14F-4D97-AF65-F5344CB8AC3E}">
        <p14:creationId xmlns:p14="http://schemas.microsoft.com/office/powerpoint/2010/main" val="1249271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0" y="2744849"/>
            <a:ext cx="24384000" cy="1484589"/>
          </a:xfrm>
        </p:spPr>
        <p:txBody>
          <a:bodyPr>
            <a:noAutofit/>
          </a:bodyPr>
          <a:lstStyle/>
          <a:p>
            <a:pPr algn="l"/>
            <a:r>
              <a:rPr lang="en-US" sz="5000" dirty="0"/>
              <a:t>Following your rating you will see ratings of 12 other participants to the same picture.  </a:t>
            </a:r>
            <a:br>
              <a:rPr lang="en-US" sz="5000" dirty="0"/>
            </a:br>
            <a:r>
              <a:rPr lang="en-US" sz="5000" dirty="0"/>
              <a:t>Their ratings were either sampled from participants who were previously assigned to </a:t>
            </a:r>
            <a:r>
              <a:rPr lang="en-US" sz="5000" b="1" dirty="0"/>
              <a:t>YOUR GROUP </a:t>
            </a:r>
            <a:r>
              <a:rPr lang="en-US" sz="5000" dirty="0"/>
              <a:t>or participants who were assigned to the </a:t>
            </a:r>
            <a:r>
              <a:rPr lang="en-US" sz="5000" b="1" dirty="0"/>
              <a:t>OTHER GROUP.</a:t>
            </a:r>
            <a:br>
              <a:rPr lang="en-US" sz="5000" dirty="0"/>
            </a:br>
            <a:r>
              <a:rPr lang="en-US" sz="5000" dirty="0"/>
              <a:t> </a:t>
            </a:r>
            <a:br>
              <a:rPr lang="en-US" sz="5000" dirty="0"/>
            </a:br>
            <a:r>
              <a:rPr lang="en-US" sz="5000" dirty="0"/>
              <a:t>These ratings will appear only for 1 second.  In order to take all the ratings in, try to expand your attention to the four corners of the screen. </a:t>
            </a: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3" name="Picture 2">
            <a:extLst>
              <a:ext uri="{FF2B5EF4-FFF2-40B4-BE49-F238E27FC236}">
                <a16:creationId xmlns:a16="http://schemas.microsoft.com/office/drawing/2014/main" id="{CD303EAB-051C-C74F-882E-A344961923A0}"/>
              </a:ext>
            </a:extLst>
          </p:cNvPr>
          <p:cNvPicPr>
            <a:picLocks noChangeAspect="1"/>
          </p:cNvPicPr>
          <p:nvPr/>
        </p:nvPicPr>
        <p:blipFill rotWithShape="1">
          <a:blip r:embed="rId2"/>
          <a:srcRect t="5475" b="9751"/>
          <a:stretch/>
        </p:blipFill>
        <p:spPr>
          <a:xfrm>
            <a:off x="6122529" y="4448007"/>
            <a:ext cx="12138942" cy="9002031"/>
          </a:xfrm>
          <a:prstGeom prst="rect">
            <a:avLst/>
          </a:prstGeom>
        </p:spPr>
      </p:pic>
    </p:spTree>
    <p:extLst>
      <p:ext uri="{BB962C8B-B14F-4D97-AF65-F5344CB8AC3E}">
        <p14:creationId xmlns:p14="http://schemas.microsoft.com/office/powerpoint/2010/main" val="999307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1039091" y="5135536"/>
            <a:ext cx="22402800" cy="1484589"/>
          </a:xfrm>
        </p:spPr>
        <p:txBody>
          <a:bodyPr>
            <a:noAutofit/>
          </a:bodyPr>
          <a:lstStyle/>
          <a:p>
            <a:pPr algn="l"/>
            <a:r>
              <a:rPr lang="en-US" sz="6000" dirty="0"/>
              <a:t>Following these pictures you will then asked to choose whether these 12 facial expression were taken from participants who were assigned to </a:t>
            </a:r>
            <a:r>
              <a:rPr lang="en-US" sz="6000" b="1" dirty="0"/>
              <a:t>YOUR GROUP </a:t>
            </a:r>
            <a:r>
              <a:rPr lang="en-US" sz="6000" dirty="0"/>
              <a:t>or from the </a:t>
            </a:r>
            <a:r>
              <a:rPr lang="en-US" sz="6000" b="1" dirty="0"/>
              <a:t>OTHER GROUP.  </a:t>
            </a:r>
            <a:r>
              <a:rPr lang="en-US" sz="6000" dirty="0"/>
              <a:t>Use the mouse to choose the group from which these responses were taken? </a:t>
            </a:r>
            <a:endParaRPr lang="en-US" sz="6000" dirty="0">
              <a:latin typeface="Arial" panose="020B0604020202020204" pitchFamily="34" charset="0"/>
              <a:cs typeface="Arial" panose="020B0604020202020204" pitchFamily="34" charset="0"/>
            </a:endParaRP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4" name="Picture 3">
            <a:extLst>
              <a:ext uri="{FF2B5EF4-FFF2-40B4-BE49-F238E27FC236}">
                <a16:creationId xmlns:a16="http://schemas.microsoft.com/office/drawing/2014/main" id="{D85286EC-AE9B-0D44-B99F-A0C605AE10EA}"/>
              </a:ext>
            </a:extLst>
          </p:cNvPr>
          <p:cNvPicPr>
            <a:picLocks noChangeAspect="1"/>
          </p:cNvPicPr>
          <p:nvPr/>
        </p:nvPicPr>
        <p:blipFill rotWithShape="1">
          <a:blip r:embed="rId2"/>
          <a:srcRect b="22030"/>
          <a:stretch/>
        </p:blipFill>
        <p:spPr>
          <a:xfrm>
            <a:off x="0" y="8050125"/>
            <a:ext cx="24460729" cy="5399913"/>
          </a:xfrm>
          <a:prstGeom prst="rect">
            <a:avLst/>
          </a:prstGeom>
        </p:spPr>
      </p:pic>
    </p:spTree>
    <p:extLst>
      <p:ext uri="{BB962C8B-B14F-4D97-AF65-F5344CB8AC3E}">
        <p14:creationId xmlns:p14="http://schemas.microsoft.com/office/powerpoint/2010/main" val="493808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3B8A65-8FC9-41F2-998D-6A0E4DAA3B8F}"/>
              </a:ext>
            </a:extLst>
          </p:cNvPr>
          <p:cNvSpPr/>
          <p:nvPr/>
        </p:nvSpPr>
        <p:spPr>
          <a:xfrm>
            <a:off x="1151034" y="2307500"/>
            <a:ext cx="22941418" cy="3323987"/>
          </a:xfrm>
          <a:prstGeom prst="rect">
            <a:avLst/>
          </a:prstGeom>
        </p:spPr>
        <p:txBody>
          <a:bodyPr wrap="square">
            <a:spAutoFit/>
          </a:bodyPr>
          <a:lstStyle/>
          <a:p>
            <a:pPr algn="ctr"/>
            <a:r>
              <a:rPr lang="en-US" sz="7000" dirty="0">
                <a:latin typeface="Arial" panose="020B0604020202020204" pitchFamily="34" charset="0"/>
                <a:cs typeface="Arial" panose="020B0604020202020204" pitchFamily="34" charset="0"/>
              </a:rPr>
              <a:t>Next you will conduct a short practice run for the task. </a:t>
            </a:r>
          </a:p>
          <a:p>
            <a:pPr algn="ctr"/>
            <a:endParaRPr lang="en-US" sz="7000" dirty="0">
              <a:latin typeface="Arial" panose="020B0604020202020204" pitchFamily="34" charset="0"/>
              <a:cs typeface="Arial" panose="020B0604020202020204" pitchFamily="34" charset="0"/>
            </a:endParaRPr>
          </a:p>
          <a:p>
            <a:pPr algn="ctr"/>
            <a:r>
              <a:rPr lang="en-US" sz="70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209940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934278" y="894522"/>
            <a:ext cx="23449722" cy="13657501"/>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7000" dirty="0">
                <a:latin typeface="Arial" panose="020B0604020202020204" pitchFamily="34" charset="0"/>
                <a:cs typeface="Arial" panose="020B0604020202020204" pitchFamily="34" charset="0"/>
              </a:rPr>
              <a:t>Thank you for completing the practice stage. </a:t>
            </a:r>
          </a:p>
          <a:p>
            <a:pPr>
              <a:lnSpc>
                <a:spcPct val="100000"/>
              </a:lnSpc>
            </a:pPr>
            <a:r>
              <a:rPr lang="en-US" sz="7000" dirty="0">
                <a:latin typeface="Arial" panose="020B0604020202020204" pitchFamily="34" charset="0"/>
                <a:cs typeface="Arial" panose="020B0604020202020204" pitchFamily="34" charset="0"/>
              </a:rPr>
              <a:t>Remember – the goal was to rate</a:t>
            </a:r>
            <a:r>
              <a:rPr lang="en-US" sz="7000" dirty="0">
                <a:latin typeface="Arial" panose="020B0604020202020204" pitchFamily="34" charset="0"/>
              </a:rPr>
              <a:t> </a:t>
            </a:r>
            <a:r>
              <a:rPr lang="en-US" altLang="zh-CN" sz="7000" dirty="0">
                <a:latin typeface="Arial" panose="020B0604020202020204" pitchFamily="34" charset="0"/>
                <a:cs typeface="Arial" panose="020B0604020202020204" pitchFamily="34" charset="0"/>
              </a:rPr>
              <a:t>YOUR EMOTIONAL RESPONSE of</a:t>
            </a:r>
            <a:r>
              <a:rPr lang="zh-CN" altLang="en-US" sz="7000" dirty="0">
                <a:latin typeface="Arial" panose="020B0604020202020204" pitchFamily="34" charset="0"/>
                <a:cs typeface="Arial" panose="020B0604020202020204" pitchFamily="34" charset="0"/>
              </a:rPr>
              <a:t> </a:t>
            </a:r>
            <a:r>
              <a:rPr lang="en-US" altLang="zh-CN" sz="7000" dirty="0">
                <a:latin typeface="Arial" panose="020B0604020202020204" pitchFamily="34" charset="0"/>
                <a:cs typeface="Arial" panose="020B0604020202020204" pitchFamily="34" charset="0"/>
              </a:rPr>
              <a:t>the</a:t>
            </a:r>
            <a:r>
              <a:rPr lang="zh-CN" altLang="en-US" sz="7000" dirty="0">
                <a:latin typeface="Arial" panose="020B0604020202020204" pitchFamily="34" charset="0"/>
                <a:cs typeface="Arial" panose="020B0604020202020204" pitchFamily="34" charset="0"/>
              </a:rPr>
              <a:t> </a:t>
            </a:r>
            <a:r>
              <a:rPr lang="en-US" altLang="zh-CN" sz="7000" dirty="0">
                <a:latin typeface="Arial" panose="020B0604020202020204" pitchFamily="34" charset="0"/>
                <a:cs typeface="Arial" panose="020B0604020202020204" pitchFamily="34" charset="0"/>
              </a:rPr>
              <a:t>picture</a:t>
            </a:r>
            <a:r>
              <a:rPr lang="zh-CN" altLang="en-US" sz="7000" dirty="0">
                <a:latin typeface="Arial" panose="020B0604020202020204" pitchFamily="34" charset="0"/>
                <a:cs typeface="Arial" panose="020B0604020202020204" pitchFamily="34" charset="0"/>
              </a:rPr>
              <a:t> </a:t>
            </a:r>
            <a:r>
              <a:rPr lang="en-US" altLang="zh-CN" sz="7000" dirty="0">
                <a:latin typeface="Arial" panose="020B0604020202020204" pitchFamily="34" charset="0"/>
                <a:cs typeface="Arial" panose="020B0604020202020204" pitchFamily="34" charset="0"/>
              </a:rPr>
              <a:t>you</a:t>
            </a:r>
            <a:r>
              <a:rPr lang="zh-CN" altLang="en-US" sz="7000" dirty="0">
                <a:latin typeface="Arial" panose="020B0604020202020204" pitchFamily="34" charset="0"/>
                <a:cs typeface="Arial" panose="020B0604020202020204" pitchFamily="34" charset="0"/>
              </a:rPr>
              <a:t> </a:t>
            </a:r>
            <a:r>
              <a:rPr lang="en-US" altLang="zh-CN" sz="7000" dirty="0">
                <a:latin typeface="Arial" panose="020B0604020202020204" pitchFamily="34" charset="0"/>
                <a:cs typeface="Arial" panose="020B0604020202020204" pitchFamily="34" charset="0"/>
              </a:rPr>
              <a:t>just</a:t>
            </a:r>
            <a:r>
              <a:rPr lang="zh-CN" altLang="en-US" sz="7000" dirty="0">
                <a:latin typeface="Arial" panose="020B0604020202020204" pitchFamily="34" charset="0"/>
                <a:cs typeface="Arial" panose="020B0604020202020204" pitchFamily="34" charset="0"/>
              </a:rPr>
              <a:t> </a:t>
            </a:r>
            <a:r>
              <a:rPr lang="en-US" altLang="zh-CN" sz="7000" dirty="0">
                <a:latin typeface="Arial" panose="020B0604020202020204" pitchFamily="34" charset="0"/>
                <a:cs typeface="Arial" panose="020B0604020202020204" pitchFamily="34" charset="0"/>
              </a:rPr>
              <a:t>saw and then decide if the 12 other ratings were taken from participants in your group or the other group. </a:t>
            </a:r>
          </a:p>
          <a:p>
            <a:pPr>
              <a:lnSpc>
                <a:spcPct val="100000"/>
              </a:lnSpc>
            </a:pPr>
            <a:endParaRPr lang="en-US" sz="7000" dirty="0">
              <a:latin typeface="Arial" panose="020B0604020202020204" pitchFamily="34" charset="0"/>
              <a:ea typeface="+mj-ea"/>
              <a:cs typeface="+mj-cs"/>
            </a:endParaRPr>
          </a:p>
          <a:p>
            <a:pPr>
              <a:lnSpc>
                <a:spcPct val="100000"/>
              </a:lnSpc>
            </a:pPr>
            <a:r>
              <a:rPr lang="en-US" sz="7000" dirty="0">
                <a:latin typeface="Arial" panose="020B0604020202020204" pitchFamily="34" charset="0"/>
                <a:ea typeface="+mj-ea"/>
                <a:cs typeface="+mj-cs"/>
              </a:rPr>
              <a:t>In the following section you will complete the actual study, which consists of 50 trials. The task should take 5 minutes, more or less. </a:t>
            </a:r>
          </a:p>
          <a:p>
            <a:pPr>
              <a:lnSpc>
                <a:spcPct val="100000"/>
              </a:lnSpc>
            </a:pPr>
            <a:endParaRPr lang="en-US" sz="7000" dirty="0">
              <a:latin typeface="Arial" panose="020B0604020202020204" pitchFamily="34" charset="0"/>
              <a:ea typeface="+mj-ea"/>
              <a:cs typeface="+mj-cs"/>
            </a:endParaRPr>
          </a:p>
          <a:p>
            <a:pPr>
              <a:lnSpc>
                <a:spcPct val="100000"/>
              </a:lnSpc>
            </a:pPr>
            <a:r>
              <a:rPr lang="en-US" altLang="zh-CN" sz="7000" dirty="0">
                <a:latin typeface="Arial" panose="020B0604020202020204" pitchFamily="34" charset="0"/>
                <a:ea typeface="+mj-ea"/>
                <a:cs typeface="+mj-cs"/>
              </a:rPr>
              <a:t>Click</a:t>
            </a:r>
            <a:r>
              <a:rPr lang="zh-CN" altLang="en-US" sz="7000" dirty="0">
                <a:latin typeface="Arial" panose="020B0604020202020204" pitchFamily="34" charset="0"/>
                <a:ea typeface="+mj-ea"/>
                <a:cs typeface="+mj-cs"/>
              </a:rPr>
              <a:t> </a:t>
            </a:r>
            <a:r>
              <a:rPr lang="en-US" altLang="zh-CN" sz="7000" dirty="0">
                <a:latin typeface="Arial" panose="020B0604020202020204" pitchFamily="34" charset="0"/>
                <a:ea typeface="+mj-ea"/>
                <a:cs typeface="+mj-cs"/>
              </a:rPr>
              <a:t>‘Continue’</a:t>
            </a:r>
            <a:r>
              <a:rPr lang="zh-CN" altLang="en-US" sz="7000" dirty="0">
                <a:latin typeface="Arial" panose="020B0604020202020204" pitchFamily="34" charset="0"/>
                <a:ea typeface="+mj-ea"/>
                <a:cs typeface="+mj-cs"/>
              </a:rPr>
              <a:t> </a:t>
            </a:r>
            <a:r>
              <a:rPr lang="en-US" altLang="zh-CN" sz="7000" dirty="0">
                <a:latin typeface="Arial" panose="020B0604020202020204" pitchFamily="34" charset="0"/>
                <a:ea typeface="+mj-ea"/>
                <a:cs typeface="+mj-cs"/>
              </a:rPr>
              <a:t>to</a:t>
            </a:r>
            <a:r>
              <a:rPr lang="zh-CN" altLang="en-US" sz="7000" dirty="0">
                <a:latin typeface="Arial" panose="020B0604020202020204" pitchFamily="34" charset="0"/>
                <a:ea typeface="+mj-ea"/>
                <a:cs typeface="+mj-cs"/>
              </a:rPr>
              <a:t> </a:t>
            </a:r>
            <a:r>
              <a:rPr lang="en-US" altLang="zh-CN" sz="7000" dirty="0">
                <a:latin typeface="Arial" panose="020B0604020202020204" pitchFamily="34" charset="0"/>
                <a:ea typeface="+mj-ea"/>
                <a:cs typeface="+mj-cs"/>
              </a:rPr>
              <a:t>begin the actual task. </a:t>
            </a:r>
            <a:endParaRPr lang="en-US" sz="7000" dirty="0">
              <a:latin typeface="Arial" panose="020B0604020202020204" pitchFamily="34" charset="0"/>
              <a:ea typeface="+mj-ea"/>
              <a:cs typeface="+mj-cs"/>
            </a:endParaRPr>
          </a:p>
        </p:txBody>
      </p:sp>
    </p:spTree>
    <p:extLst>
      <p:ext uri="{BB962C8B-B14F-4D97-AF65-F5344CB8AC3E}">
        <p14:creationId xmlns:p14="http://schemas.microsoft.com/office/powerpoint/2010/main" val="60102714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1110</TotalTime>
  <Words>225</Words>
  <Application>Microsoft Office PowerPoint</Application>
  <PresentationFormat>Custom</PresentationFormat>
  <Paragraphs>31</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Wingdings</vt:lpstr>
      <vt:lpstr>Office Theme</vt:lpstr>
      <vt:lpstr>PowerPoint Presentation</vt:lpstr>
      <vt:lpstr>PowerPoint Presentation</vt:lpstr>
      <vt:lpstr>In this study you will first observe a picture on a scree. The pictures will be more emotional than the picture below which is used for training purposes. The picture will appear on the screen for 5 seconds.  </vt:lpstr>
      <vt:lpstr>  ​Following the picture,  a scale will appear in the middle of the screen.    By moving the scale, you are asked to rate your emotional response to the picture you just saw. The left side representing not emotions at all, and the right side representing a lot of negative emotion  In order to rate your emotional response you need to move the scale and click on it. Once you click on the scale, it will move to the next page.</vt:lpstr>
      <vt:lpstr>PowerPoint Presentation</vt:lpstr>
      <vt:lpstr>Following your rating you will see ratings of 12 other participants to the same picture.   Their ratings were either sampled from participants who were previously assigned to YOUR GROUP or participants who were assigned to the OTHER GROUP.   These ratings will appear only for 1 second.  In order to take all the ratings in, try to expand your attention to the four corners of the screen. </vt:lpstr>
      <vt:lpstr>Following these pictures you will then asked to choose whether these 12 facial expression were taken from participants who were assigned to YOUR GROUP or from the OTHER GROUP.  Use the mouse to choose the group from which these responses were taken? </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yiyue cao</dc:creator>
  <cp:keywords/>
  <dc:description/>
  <cp:lastModifiedBy>Amit Goldenberg</cp:lastModifiedBy>
  <cp:revision>61</cp:revision>
  <cp:lastPrinted>2019-01-08T06:07:19Z</cp:lastPrinted>
  <dcterms:created xsi:type="dcterms:W3CDTF">2019-01-04T19:36:10Z</dcterms:created>
  <dcterms:modified xsi:type="dcterms:W3CDTF">2019-02-05T04:46:40Z</dcterms:modified>
  <cp:category/>
</cp:coreProperties>
</file>

<file path=docProps/thumbnail.jpeg>
</file>